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5" d="100"/>
          <a:sy n="65" d="100"/>
        </p:scale>
        <p:origin x="-15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244B0-7E29-4576-B264-8CF2E40CCE41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AB760-7D85-435B-ACEE-A2863EB69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60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3FC85-E35D-4A93-9AD9-0C4ACFC4E11F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A4916-4328-447C-9B81-58EBA9567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47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A4916-4328-447C-9B81-58EBA95673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92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09A6822-0031-496F-AFD2-B8B4F3430977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3A9CF7A-2D75-4608-8093-ADFDA736D92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6822-0031-496F-AFD2-B8B4F3430977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CF7A-2D75-4608-8093-ADFDA736D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6822-0031-496F-AFD2-B8B4F3430977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CF7A-2D75-4608-8093-ADFDA736D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6822-0031-496F-AFD2-B8B4F3430977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CF7A-2D75-4608-8093-ADFDA736D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6822-0031-496F-AFD2-B8B4F3430977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CF7A-2D75-4608-8093-ADFDA736D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6822-0031-496F-AFD2-B8B4F3430977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CF7A-2D75-4608-8093-ADFDA736D9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6822-0031-496F-AFD2-B8B4F3430977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CF7A-2D75-4608-8093-ADFDA736D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6822-0031-496F-AFD2-B8B4F3430977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CF7A-2D75-4608-8093-ADFDA736D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6822-0031-496F-AFD2-B8B4F3430977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CF7A-2D75-4608-8093-ADFDA736D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6822-0031-496F-AFD2-B8B4F3430977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CF7A-2D75-4608-8093-ADFDA736D92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6822-0031-496F-AFD2-B8B4F3430977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CF7A-2D75-4608-8093-ADFDA736D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09A6822-0031-496F-AFD2-B8B4F3430977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3A9CF7A-2D75-4608-8093-ADFDA736D9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590800"/>
            <a:ext cx="3246120" cy="1702160"/>
          </a:xfrm>
        </p:spPr>
        <p:txBody>
          <a:bodyPr>
            <a:normAutofit/>
          </a:bodyPr>
          <a:lstStyle/>
          <a:p>
            <a:pPr algn="ctr"/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5400" y="2471044"/>
            <a:ext cx="3309803" cy="3090909"/>
          </a:xfrm>
        </p:spPr>
        <p:txBody>
          <a:bodyPr/>
          <a:lstStyle/>
          <a:p>
            <a:r>
              <a:rPr lang="sr-Cyrl-RS" dirty="0" smtClean="0"/>
              <a:t>      </a:t>
            </a:r>
            <a:endParaRPr lang="en-US" dirty="0" smtClean="0"/>
          </a:p>
          <a:p>
            <a:pPr algn="ctr"/>
            <a:r>
              <a:rPr lang="sr-Cyrl-RS" sz="3200" dirty="0" smtClean="0"/>
              <a:t>Вежбање једначина</a:t>
            </a:r>
          </a:p>
          <a:p>
            <a:pPr algn="ctr"/>
            <a:endParaRPr lang="en-US" sz="3200" dirty="0"/>
          </a:p>
          <a:p>
            <a:pPr algn="ctr"/>
            <a:r>
              <a:rPr lang="sr-Cyrl-RS" dirty="0" smtClean="0"/>
              <a:t>Среда   24.03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" y="0"/>
            <a:ext cx="4571999" cy="30455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2" y="4016499"/>
            <a:ext cx="4559245" cy="284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96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4400"/>
                <a:ext cx="8305800" cy="4842029"/>
              </a:xfrm>
            </p:spPr>
            <p:txBody>
              <a:bodyPr/>
              <a:lstStyle/>
              <a:p>
                <a:r>
                  <a:rPr lang="sr-Cyrl-RS" dirty="0" smtClean="0"/>
                  <a:t>Да се подсетимо како се решавају једначине :</a:t>
                </a:r>
              </a:p>
              <a:p>
                <a:endParaRPr lang="sr-Cyrl-RS" dirty="0" smtClean="0"/>
              </a:p>
              <a:p>
                <a:r>
                  <a:rPr lang="en-US" dirty="0" smtClean="0"/>
                  <a:t>a </a:t>
                </a:r>
                <a:r>
                  <a:rPr lang="en-US" dirty="0"/>
                  <a:t>+ b = </a:t>
                </a:r>
                <a:r>
                  <a:rPr lang="en-US" dirty="0" smtClean="0"/>
                  <a:t>c</a:t>
                </a:r>
                <a:r>
                  <a:rPr lang="sr-Cyrl-RS" dirty="0" smtClean="0"/>
                  <a:t>, следи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1800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m:rPr>
                                <m:nor/>
                              </m:rPr>
                              <a:rPr lang="en-US" sz="1800" dirty="0"/>
                              <m:t>a</m:t>
                            </m:r>
                            <m:r>
                              <m:rPr>
                                <m:nor/>
                              </m:rPr>
                              <a:rPr lang="en-US" sz="1800" dirty="0"/>
                              <m:t> = </m:t>
                            </m:r>
                            <m:r>
                              <m:rPr>
                                <m:nor/>
                              </m:rPr>
                              <a:rPr lang="en-US" sz="1800" dirty="0"/>
                              <m:t>c</m:t>
                            </m:r>
                            <m:r>
                              <m:rPr>
                                <m:nor/>
                              </m:rPr>
                              <a:rPr lang="en-US" sz="1800" dirty="0"/>
                              <m:t> − </m:t>
                            </m:r>
                            <m:r>
                              <m:rPr>
                                <m:nor/>
                              </m:rPr>
                              <a:rPr lang="en-US" sz="18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800" dirty="0"/>
                              <m:t>(</m:t>
                            </m:r>
                            <m:r>
                              <m:rPr>
                                <m:nor/>
                              </m:rPr>
                              <a:rPr lang="sr-Cyrl-RS" sz="1800" dirty="0"/>
                              <m:t>израчунавање првог сабирка) 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sz="18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800" dirty="0"/>
                              <m:t> = </m:t>
                            </m:r>
                            <m:r>
                              <m:rPr>
                                <m:nor/>
                              </m:rPr>
                              <a:rPr lang="en-US" sz="1800" dirty="0"/>
                              <m:t>c</m:t>
                            </m:r>
                            <m:r>
                              <m:rPr>
                                <m:nor/>
                              </m:rPr>
                              <a:rPr lang="en-US" sz="1800" dirty="0"/>
                              <m:t> − </m:t>
                            </m:r>
                            <m:r>
                              <m:rPr>
                                <m:nor/>
                              </m:rPr>
                              <a:rPr lang="en-US" sz="1800" dirty="0"/>
                              <m:t>a</m:t>
                            </m:r>
                            <m:r>
                              <m:rPr>
                                <m:nor/>
                              </m:rPr>
                              <a:rPr lang="sr-Cyrl-RS" sz="1800" dirty="0"/>
                              <m:t>(израчунавање другог сабирка)</m:t>
                            </m:r>
                            <m:r>
                              <m:rPr>
                                <m:nor/>
                              </m:rPr>
                              <a:rPr lang="en-US" sz="1800" dirty="0"/>
                              <m:t> </m:t>
                            </m:r>
                          </m:e>
                        </m:eqArr>
                      </m:e>
                    </m:d>
                  </m:oMath>
                </a14:m>
                <a:endParaRPr lang="sr-Cyrl-RS" sz="1800" dirty="0" smtClean="0"/>
              </a:p>
              <a:p>
                <a:endParaRPr lang="sr-Cyrl-RS" dirty="0" smtClean="0"/>
              </a:p>
              <a:p>
                <a:r>
                  <a:rPr lang="en-US" dirty="0" smtClean="0"/>
                  <a:t>c - a = b , </a:t>
                </a:r>
                <a:r>
                  <a:rPr lang="sr-Cyrl-RS" dirty="0" smtClean="0"/>
                  <a:t>следи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sr-Cyrl-RS" sz="1800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sr-Cyrl-RS" sz="180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m:rPr>
                                <m:nor/>
                              </m:rPr>
                              <a:rPr lang="en-US" sz="1800" dirty="0"/>
                              <m:t>c</m:t>
                            </m:r>
                            <m:r>
                              <m:rPr>
                                <m:nor/>
                              </m:rPr>
                              <a:rPr lang="en-US" sz="1800" dirty="0"/>
                              <m:t> = </m:t>
                            </m:r>
                            <m:r>
                              <m:rPr>
                                <m:nor/>
                              </m:rPr>
                              <a:rPr lang="en-US" sz="1800" dirty="0"/>
                              <m:t>a</m:t>
                            </m:r>
                            <m:r>
                              <m:rPr>
                                <m:nor/>
                              </m:rPr>
                              <a:rPr lang="en-US" sz="1800" dirty="0"/>
                              <m:t> + </m:t>
                            </m:r>
                            <m:r>
                              <m:rPr>
                                <m:nor/>
                              </m:rPr>
                              <a:rPr lang="en-US" sz="18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800" dirty="0"/>
                              <m:t>(</m:t>
                            </m:r>
                            <m:r>
                              <m:rPr>
                                <m:nor/>
                              </m:rPr>
                              <a:rPr lang="sr-Cyrl-RS" sz="1800" dirty="0"/>
                              <m:t>израчунавање умањеника)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sz="1800" dirty="0"/>
                              <m:t>a</m:t>
                            </m:r>
                            <m:r>
                              <m:rPr>
                                <m:nor/>
                              </m:rPr>
                              <a:rPr lang="en-US" sz="1800" dirty="0"/>
                              <m:t> = </m:t>
                            </m:r>
                            <m:r>
                              <m:rPr>
                                <m:nor/>
                              </m:rPr>
                              <a:rPr lang="en-US" sz="1800" dirty="0"/>
                              <m:t>c</m:t>
                            </m:r>
                            <m:r>
                              <m:rPr>
                                <m:nor/>
                              </m:rPr>
                              <a:rPr lang="en-US" sz="1800" dirty="0"/>
                              <m:t> − </m:t>
                            </m:r>
                            <m:r>
                              <m:rPr>
                                <m:nor/>
                              </m:rPr>
                              <a:rPr lang="en-US" sz="18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sr-Cyrl-RS" sz="1800" dirty="0"/>
                              <m:t>(израчунавање умањиоца) </m:t>
                            </m:r>
                          </m:e>
                        </m:eqArr>
                      </m:e>
                    </m:d>
                  </m:oMath>
                </a14:m>
                <a:endParaRPr lang="sr-Cyrl-RS" sz="1800" dirty="0"/>
              </a:p>
              <a:p>
                <a:endParaRPr lang="sr-Cyrl-RS" dirty="0" smtClean="0"/>
              </a:p>
              <a:p>
                <a:r>
                  <a:rPr lang="sr-Cyrl-RS" b="1" dirty="0" smtClean="0"/>
                  <a:t>Сада решавамо једначине облика:</a:t>
                </a:r>
              </a:p>
              <a:p>
                <a:r>
                  <a:rPr lang="sr-Cyrl-RS" b="1" dirty="0"/>
                  <a:t> </a:t>
                </a:r>
                <a:r>
                  <a:rPr lang="en-US" b="1" dirty="0" err="1" smtClean="0"/>
                  <a:t>x+a</a:t>
                </a:r>
                <a:r>
                  <a:rPr lang="en-US" b="1" dirty="0" smtClean="0"/>
                  <a:t>=b       x-a=b           </a:t>
                </a:r>
                <a:r>
                  <a:rPr lang="en-US" b="1" dirty="0" err="1" smtClean="0"/>
                  <a:t>a+x</a:t>
                </a:r>
                <a:r>
                  <a:rPr lang="en-US" b="1" dirty="0" smtClean="0"/>
                  <a:t>=b     a-x=b</a:t>
                </a:r>
              </a:p>
              <a:p>
                <a:pPr marL="68580" indent="0">
                  <a:buNone/>
                </a:pPr>
                <a:r>
                  <a:rPr lang="sr-Cyrl-RS" b="1" dirty="0" smtClean="0"/>
                  <a:t>у којима је </a:t>
                </a:r>
                <a:r>
                  <a:rPr lang="en-US" b="1" dirty="0" smtClean="0"/>
                  <a:t>x</a:t>
                </a:r>
                <a:r>
                  <a:rPr lang="sr-Cyrl-RS" b="1" dirty="0" smtClean="0"/>
                  <a:t> непозната, а и б дати разломци.</a:t>
                </a:r>
                <a:endParaRPr lang="sr-Cyrl-R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4400"/>
                <a:ext cx="8305800" cy="4842029"/>
              </a:xfrm>
              <a:blipFill rotWithShape="1">
                <a:blip r:embed="rId2"/>
                <a:stretch>
                  <a:fillRect l="-293" t="-1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573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04800"/>
                <a:ext cx="8458200" cy="58674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sr-Cyrl-RS" sz="3200" dirty="0" smtClean="0"/>
                  <a:t>Користећи претходно решите следеће примере:</a:t>
                </a:r>
              </a:p>
              <a:p>
                <a:endParaRPr lang="sr-Cyrl-RS" dirty="0"/>
              </a:p>
              <a:p>
                <a:r>
                  <a:rPr lang="sr-Cyrl-RS" sz="3200" dirty="0"/>
                  <a:t>1)</a:t>
                </a:r>
                <a:r>
                  <a:rPr lang="sr-Cyrl-RS" dirty="0" smtClean="0"/>
                  <a:t> </a:t>
                </a:r>
                <a:r>
                  <a:rPr lang="en-US" sz="3200" dirty="0" smtClean="0"/>
                  <a:t>x</a:t>
                </a:r>
                <a:r>
                  <a:rPr lang="sr-Cyrl-RS" sz="3200" dirty="0"/>
                  <a:t> </a:t>
                </a:r>
                <a:r>
                  <a:rPr lang="sr-Cyrl-RS" sz="3200" dirty="0" smtClean="0"/>
                  <a:t>+ 1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sr-Cyrl-RS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sr-Cyrl-RS" sz="3200" dirty="0" smtClean="0"/>
                  <a:t>  = </a:t>
                </a:r>
                <a:r>
                  <a:rPr lang="sr-Cyrl-RS" sz="3200" dirty="0" smtClean="0"/>
                  <a:t>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sr-Cyrl-RS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sr-Cyrl-RS" sz="3200" dirty="0" smtClean="0"/>
              </a:p>
              <a:p>
                <a:endParaRPr lang="sr-Cyrl-RS" dirty="0"/>
              </a:p>
              <a:p>
                <a:endParaRPr lang="sr-Cyrl-RS" dirty="0" smtClean="0"/>
              </a:p>
              <a:p>
                <a:r>
                  <a:rPr lang="sr-Cyrl-RS" sz="3200" dirty="0"/>
                  <a:t>2)</a:t>
                </a:r>
                <a:r>
                  <a:rPr lang="en-US" sz="3200" dirty="0"/>
                  <a:t> </a:t>
                </a:r>
                <a:r>
                  <a:rPr lang="sr-Cyrl-RS" sz="3200" dirty="0"/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sr-Cyrl-RS" sz="32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sr-Cyrl-RS" sz="3200" dirty="0"/>
                  <a:t> </a:t>
                </a:r>
                <a:r>
                  <a:rPr lang="sr-Cyrl-RS" sz="3200" dirty="0" smtClean="0"/>
                  <a:t> + </a:t>
                </a:r>
                <a:r>
                  <a:rPr lang="en-US" sz="3200" dirty="0"/>
                  <a:t>x</a:t>
                </a:r>
                <a:r>
                  <a:rPr lang="sr-Cyrl-RS" sz="3200" dirty="0" smtClean="0"/>
                  <a:t> </a:t>
                </a:r>
                <a:r>
                  <a:rPr lang="sr-Cyrl-RS" sz="3200" dirty="0"/>
                  <a:t>= </a:t>
                </a:r>
                <a:r>
                  <a:rPr lang="sr-Cyrl-RS" sz="3200" dirty="0" smtClean="0"/>
                  <a:t>6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sr-Cyrl-RS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sr-Cyrl-RS" sz="3200" dirty="0"/>
              </a:p>
              <a:p>
                <a:endParaRPr lang="sr-Cyrl-RS" dirty="0"/>
              </a:p>
              <a:p>
                <a:pPr marL="68580" indent="0">
                  <a:buNone/>
                </a:pPr>
                <a:endParaRPr lang="sr-Cyrl-RS" dirty="0" smtClean="0"/>
              </a:p>
              <a:p>
                <a:r>
                  <a:rPr lang="sr-Cyrl-RS" sz="3200" dirty="0"/>
                  <a:t>3)</a:t>
                </a:r>
                <a:r>
                  <a:rPr lang="en-US" sz="3200" dirty="0"/>
                  <a:t> x</a:t>
                </a:r>
                <a:r>
                  <a:rPr lang="sr-Cyrl-RS" sz="3200" dirty="0"/>
                  <a:t> </a:t>
                </a:r>
                <a:r>
                  <a:rPr lang="sr-Cyrl-RS" sz="3200" dirty="0" smtClean="0"/>
                  <a:t>- 2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sr-Cyrl-RS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sr-Cyrl-RS" sz="3200" dirty="0"/>
                  <a:t>  = 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sr-Cyrl-RS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sr-Cyrl-RS" sz="3200" dirty="0"/>
              </a:p>
              <a:p>
                <a:endParaRPr lang="sr-Cyrl-RS" dirty="0"/>
              </a:p>
              <a:p>
                <a:endParaRPr lang="sr-Cyrl-RS" dirty="0" smtClean="0"/>
              </a:p>
              <a:p>
                <a:r>
                  <a:rPr lang="sr-Cyrl-RS" sz="3200" dirty="0"/>
                  <a:t>4)</a:t>
                </a:r>
                <a:r>
                  <a:rPr lang="en-US" sz="3200" dirty="0"/>
                  <a:t> </a:t>
                </a:r>
                <a:r>
                  <a:rPr lang="sr-Cyrl-RS" sz="3200" dirty="0"/>
                  <a:t>8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sr-Cyrl-RS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sr-Cyrl-RS" sz="3200" dirty="0"/>
                  <a:t>  </a:t>
                </a:r>
                <a:r>
                  <a:rPr lang="sr-Cyrl-RS" sz="3200" dirty="0" smtClean="0"/>
                  <a:t>- </a:t>
                </a:r>
                <a:r>
                  <a:rPr lang="en-US" sz="3200" dirty="0"/>
                  <a:t>x</a:t>
                </a:r>
                <a:r>
                  <a:rPr lang="sr-Cyrl-RS" sz="3200" dirty="0"/>
                  <a:t> </a:t>
                </a:r>
                <a:r>
                  <a:rPr lang="sr-Cyrl-RS" sz="3200" dirty="0" smtClean="0"/>
                  <a:t>= 6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sr-Cyrl-RS" sz="32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sr-Cyrl-RS" sz="3200" dirty="0"/>
              </a:p>
              <a:p>
                <a:endParaRPr lang="sr-Cyrl-RS" dirty="0" smtClean="0"/>
              </a:p>
              <a:p>
                <a:endParaRPr lang="sr-Cyrl-RS" dirty="0"/>
              </a:p>
              <a:p>
                <a:endParaRPr lang="sr-Cyrl-RS" dirty="0" smtClean="0"/>
              </a:p>
              <a:p>
                <a:pPr marL="6858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04800"/>
                <a:ext cx="8458200" cy="5867400"/>
              </a:xfrm>
              <a:blipFill rotWithShape="1">
                <a:blip r:embed="rId3"/>
                <a:stretch>
                  <a:fillRect l="-72" t="-2908" b="-231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285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2000"/>
                <a:ext cx="8229600" cy="5791200"/>
              </a:xfrm>
            </p:spPr>
            <p:txBody>
              <a:bodyPr/>
              <a:lstStyle/>
              <a:p>
                <a:r>
                  <a:rPr lang="sr-Cyrl-RS" dirty="0" smtClean="0"/>
                  <a:t>Једначине могу бити и сложенијег облика. Решавамо их у више корака као у примеру:</a:t>
                </a:r>
              </a:p>
              <a:p>
                <a:endParaRPr lang="sr-Cyrl-RS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sr-Cyrl-RS" b="0" i="1" smtClean="0">
                            <a:latin typeface="Cambria Math"/>
                          </a:rPr>
                          <m:t>+ </m:t>
                        </m:r>
                        <m:f>
                          <m:fPr>
                            <m:type m:val="noBar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r-Cyrl-RS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sr-Cyrl-RS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r>
                  <a:rPr lang="sr-Cyrl-RS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sr-Cyrl-R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sr-Cyrl-RS" dirty="0" smtClean="0"/>
                  <a:t> = 2</a:t>
                </a:r>
                <a:r>
                  <a:rPr lang="sr-Cyrl-R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sr-Cyrl-R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sr-Cyrl-RS" dirty="0" smtClean="0"/>
                  <a:t>     </a:t>
                </a:r>
                <a:r>
                  <a:rPr lang="sr-Cyrl-RS" sz="1800" dirty="0" smtClean="0"/>
                  <a:t>(непознат је израз у загради-умањеник)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sr-Cyrl-RS" dirty="0" smtClean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sr-Cyrl-RS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sr-Cyrl-RS" dirty="0"/>
                  <a:t> = 2</a:t>
                </a:r>
                <a:r>
                  <a:rPr lang="sr-Cyrl-R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sr-Cyrl-R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sr-Cyrl-RS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sr-Cyrl-RS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sr-Cyrl-RS" dirty="0" smtClean="0"/>
                  <a:t>        </a:t>
                </a:r>
                <a:r>
                  <a:rPr lang="sr-Cyrl-RS" sz="1800" dirty="0" smtClean="0"/>
                  <a:t>(сабирамо разлику и умањилац)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sr-Cyrl-RS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sr-Cyrl-RS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sr-Cyrl-RS" dirty="0"/>
                  <a:t> =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sr-Cyrl-RS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sr-Cyrl-RS" dirty="0" smtClean="0"/>
                  <a:t>              </a:t>
                </a:r>
                <a:r>
                  <a:rPr lang="sr-Cyrl-RS" sz="1800" dirty="0" smtClean="0"/>
                  <a:t>(непознат је сабирак)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r>
                  <a:rPr lang="sr-Cyrl-RS" dirty="0" smtClean="0"/>
                  <a:t> = </a:t>
                </a:r>
                <a:r>
                  <a:rPr lang="sr-Cyrl-RS" dirty="0"/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sr-Cyrl-RS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sr-Cyrl-RS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sr-Cyrl-RS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sr-Cyrl-RS" dirty="0" smtClean="0"/>
                  <a:t>           </a:t>
                </a:r>
                <a:r>
                  <a:rPr lang="sr-Cyrl-RS" sz="1800" dirty="0" smtClean="0"/>
                  <a:t>     (од збира одузимамо познати сабирак)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r>
                  <a:rPr lang="sr-Cyrl-RS" dirty="0"/>
                  <a:t> </a:t>
                </a:r>
                <a:r>
                  <a:rPr lang="sr-Cyrl-RS" dirty="0" smtClean="0"/>
                  <a:t>= 2        </a:t>
                </a:r>
                <a:r>
                  <a:rPr lang="sr-Cyrl-RS" sz="1800" dirty="0" smtClean="0"/>
                  <a:t>(решили смо једначину, добили смо непознати број)</a:t>
                </a:r>
                <a:endParaRPr lang="en-US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2000"/>
                <a:ext cx="8229600" cy="5791200"/>
              </a:xfrm>
              <a:blipFill rotWithShape="1">
                <a:blip r:embed="rId2"/>
                <a:stretch>
                  <a:fillRect t="-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642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52400"/>
                <a:ext cx="8305800" cy="64770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sr-Cyrl-RS" sz="2800" dirty="0" smtClean="0"/>
                  <a:t>Користећи претходно решите следеће примере:</a:t>
                </a:r>
              </a:p>
              <a:p>
                <a:endParaRPr lang="sr-Cyrl-RS" dirty="0" smtClean="0"/>
              </a:p>
              <a:p>
                <a:r>
                  <a:rPr lang="sr-Cyrl-RS" dirty="0" smtClean="0"/>
                  <a:t>1)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sr-Cyrl-RS" i="1">
                            <a:latin typeface="Cambria Math"/>
                          </a:rPr>
                          <m:t>+</m:t>
                        </m:r>
                        <m:r>
                          <a:rPr lang="sr-Cyrl-RS" b="0" i="1" smtClean="0">
                            <a:latin typeface="Cambria Math"/>
                          </a:rPr>
                          <m:t>3</m:t>
                        </m:r>
                        <m:f>
                          <m:fPr>
                            <m:ctrlPr>
                              <a:rPr lang="sr-Cyrl-R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r>
                  <a:rPr lang="sr-Cyrl-RS" dirty="0"/>
                  <a:t> - </a:t>
                </a:r>
                <a:r>
                  <a:rPr lang="sr-Cyrl-RS" dirty="0" smtClean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sr-Cyrl-R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sr-Cyrl-RS" dirty="0"/>
                  <a:t> = </a:t>
                </a:r>
                <a:r>
                  <a:rPr lang="sr-Cyrl-RS" dirty="0" smtClean="0"/>
                  <a:t>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sr-Cyrl-RS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sr-Cyrl-RS" dirty="0"/>
                  <a:t> </a:t>
                </a:r>
                <a:endParaRPr lang="sr-Cyrl-RS" dirty="0" smtClean="0"/>
              </a:p>
              <a:p>
                <a:endParaRPr lang="sr-Cyrl-RS" dirty="0"/>
              </a:p>
              <a:p>
                <a:endParaRPr lang="sr-Cyrl-RS" dirty="0" smtClean="0"/>
              </a:p>
              <a:p>
                <a:r>
                  <a:rPr lang="sr-Cyrl-RS" dirty="0" smtClean="0"/>
                  <a:t>2)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sr-Cyrl-R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sr-Cyrl-RS" dirty="0"/>
                  <a:t> </a:t>
                </a:r>
                <a:r>
                  <a:rPr lang="sr-Cyrl-RS" dirty="0" smtClean="0"/>
                  <a:t>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sr-Cyrl-RS" b="0" i="0" smtClean="0">
                            <a:latin typeface="Cambria Math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sr-Cyrl-RS" dirty="0"/>
                          <m:t> </m:t>
                        </m:r>
                        <m:f>
                          <m:fPr>
                            <m:ctrlPr>
                              <a:rPr lang="sr-Cyrl-R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r-Cyrl-RS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sr-Cyrl-RS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sr-Cyrl-RS" dirty="0"/>
                          <m:t> </m:t>
                        </m:r>
                        <m:r>
                          <m:rPr>
                            <m:nor/>
                          </m:rPr>
                          <a:rPr lang="sr-Cyrl-RS" b="0" i="0" dirty="0" smtClean="0"/>
                          <m:t>-</m:t>
                        </m:r>
                        <m:r>
                          <m:rPr>
                            <m:nor/>
                          </m:rPr>
                          <a:rPr lang="sr-Cyrl-RS" dirty="0"/>
                          <m:t> </m:t>
                        </m:r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sr-Cyrl-RS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sr-Cyrl-R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sr-Cyrl-RS" dirty="0"/>
                  <a:t> </a:t>
                </a:r>
                <a:endParaRPr lang="sr-Cyrl-RS" dirty="0" smtClean="0"/>
              </a:p>
              <a:p>
                <a:endParaRPr lang="sr-Cyrl-RS" dirty="0"/>
              </a:p>
              <a:p>
                <a:endParaRPr lang="sr-Cyrl-RS" dirty="0" smtClean="0"/>
              </a:p>
              <a:p>
                <a:endParaRPr lang="sr-Cyrl-RS" dirty="0"/>
              </a:p>
              <a:p>
                <a:r>
                  <a:rPr lang="sr-Cyrl-RS" dirty="0" smtClean="0"/>
                  <a:t>3)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sr-Cyrl-RS" b="0" i="1" smtClean="0">
                            <a:latin typeface="Cambria Math"/>
                          </a:rPr>
                          <m:t>3</m:t>
                        </m:r>
                        <m:f>
                          <m:fPr>
                            <m:ctrlPr>
                              <a:rPr lang="sr-Cyrl-R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r-Cyrl-RS" b="0" i="1" smtClean="0">
                                <a:latin typeface="Cambria Math"/>
                              </a:rPr>
                              <m:t>7</m:t>
                            </m:r>
                          </m:num>
                          <m:den>
                            <m:r>
                              <a:rPr lang="sr-Cyrl-RS" b="0" i="1" smtClean="0">
                                <a:latin typeface="Cambria Math"/>
                              </a:rPr>
                              <m:t>15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sr-Cyrl-RS" dirty="0"/>
                          <m:t> </m:t>
                        </m:r>
                        <m:r>
                          <m:rPr>
                            <m:nor/>
                          </m:rPr>
                          <a:rPr lang="sr-Cyrl-RS" dirty="0"/>
                          <m:t> </m:t>
                        </m:r>
                        <m:r>
                          <a:rPr lang="sr-Cyrl-RS" i="1"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sr-Cyrl-R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sr-Cyrl-RS" dirty="0"/>
                  <a:t> </a:t>
                </a:r>
                <a:r>
                  <a:rPr lang="sr-Cyrl-RS" dirty="0" smtClean="0"/>
                  <a:t>+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sr-Cyrl-RS" dirty="0" smtClean="0"/>
                  <a:t>= 5</a:t>
                </a:r>
              </a:p>
              <a:p>
                <a:endParaRPr lang="sr-Cyrl-RS" dirty="0"/>
              </a:p>
              <a:p>
                <a:r>
                  <a:rPr lang="sr-Cyrl-RS" dirty="0"/>
                  <a:t>И још једна напомена, ове задатке вежбате, </a:t>
                </a:r>
                <a:r>
                  <a:rPr lang="sr-Cyrl-RS" b="1" dirty="0"/>
                  <a:t>НЕ</a:t>
                </a:r>
                <a:r>
                  <a:rPr lang="sr-Cyrl-RS" dirty="0"/>
                  <a:t> шаљете нам домаћи! </a:t>
                </a:r>
                <a:r>
                  <a:rPr lang="sr-Cyrl-RS" dirty="0" smtClean="0"/>
                  <a:t> </a:t>
                </a:r>
                <a:r>
                  <a:rPr lang="sr-Cyrl-RS" dirty="0" smtClean="0">
                    <a:sym typeface="Wingdings" pitchFamily="2" charset="2"/>
                  </a:rPr>
                  <a:t></a:t>
                </a:r>
                <a:endParaRPr lang="en-US" dirty="0"/>
              </a:p>
              <a:p>
                <a:endParaRPr lang="sr-Cyrl-R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52400"/>
                <a:ext cx="8305800" cy="6477000"/>
              </a:xfrm>
              <a:blipFill rotWithShape="1">
                <a:blip r:embed="rId2"/>
                <a:stretch>
                  <a:fillRect t="-1599" b="-4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924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3492" y="838200"/>
            <a:ext cx="6777317" cy="4994429"/>
          </a:xfrm>
        </p:spPr>
        <p:txBody>
          <a:bodyPr/>
          <a:lstStyle/>
          <a:p>
            <a:r>
              <a:rPr lang="sr-Cyrl-RS" dirty="0" smtClean="0"/>
              <a:t>Чувајте се и пазите на ваше најмилије!</a:t>
            </a:r>
          </a:p>
          <a:p>
            <a:pPr marL="68580" indent="0">
              <a:buNone/>
            </a:pPr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r>
              <a:rPr lang="sr-Cyrl-RS" dirty="0" smtClean="0"/>
              <a:t>                                     Ваше наставнице</a:t>
            </a:r>
          </a:p>
          <a:p>
            <a:endParaRPr lang="sr-Cyrl-RS" dirty="0"/>
          </a:p>
          <a:p>
            <a:r>
              <a:rPr lang="sr-Cyrl-RS" dirty="0" smtClean="0"/>
              <a:t>                                     Јована  и Марија  </a:t>
            </a:r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0" y="1981199"/>
            <a:ext cx="2468880" cy="37124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198620"/>
            <a:ext cx="1981200" cy="153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68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723</TotalTime>
  <Words>390</Words>
  <Application>Microsoft Office PowerPoint</Application>
  <PresentationFormat>On-screen Show (4:3)</PresentationFormat>
  <Paragraphs>59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14</cp:revision>
  <dcterms:created xsi:type="dcterms:W3CDTF">2020-03-23T10:16:14Z</dcterms:created>
  <dcterms:modified xsi:type="dcterms:W3CDTF">2020-03-23T22:20:01Z</dcterms:modified>
</cp:coreProperties>
</file>